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7F634-11D1-45A9-922E-504C5C6FED3C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6CFF8-AB63-405C-94D6-C3E845141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8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442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19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1897"/>
            <a:fld id="{05989F64-291A-47AD-9A25-C5FCFDC7EB21}" type="slidenum">
              <a:rPr lang="en-US" smtClean="0"/>
              <a:pPr defTabSz="961897"/>
              <a:t>10</a:t>
            </a:fld>
            <a:endParaRPr lang="en-US" dirty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* Move to later slides</a:t>
            </a:r>
          </a:p>
        </p:txBody>
      </p:sp>
    </p:spTree>
    <p:extLst>
      <p:ext uri="{BB962C8B-B14F-4D97-AF65-F5344CB8AC3E}">
        <p14:creationId xmlns:p14="http://schemas.microsoft.com/office/powerpoint/2010/main" val="3407823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1897"/>
            <a:fld id="{72E0262A-184D-4E1C-9033-F390A4927470}" type="slidenum">
              <a:rPr lang="en-US" smtClean="0"/>
              <a:pPr defTabSz="961897"/>
              <a:t>11</a:t>
            </a:fld>
            <a:endParaRPr lang="en-US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40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2743200"/>
            <a:ext cx="5805597" cy="9836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 </a:t>
            </a:r>
            <a:r>
              <a:rPr lang="en-US" dirty="0" smtClean="0"/>
              <a:t>Modeling </a:t>
            </a:r>
            <a:r>
              <a:rPr lang="en-US" dirty="0"/>
              <a:t>and Simulation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5652601" cy="107091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F7F7F"/>
                </a:solidFill>
              </a:rPr>
              <a:t>Dr. </a:t>
            </a:r>
            <a:r>
              <a:rPr lang="en-US" dirty="0" err="1" smtClean="0">
                <a:solidFill>
                  <a:srgbClr val="7F7F7F"/>
                </a:solidFill>
              </a:rPr>
              <a:t>Fadi</a:t>
            </a:r>
            <a:r>
              <a:rPr lang="en-US" dirty="0" smtClean="0">
                <a:solidFill>
                  <a:srgbClr val="7F7F7F"/>
                </a:solidFill>
              </a:rPr>
              <a:t> M. S. </a:t>
            </a:r>
            <a:r>
              <a:rPr lang="en-US" dirty="0" err="1" smtClean="0">
                <a:solidFill>
                  <a:srgbClr val="7F7F7F"/>
                </a:solidFill>
              </a:rPr>
              <a:t>Alsuhimat</a:t>
            </a:r>
            <a:endParaRPr lang="en-US" dirty="0">
              <a:solidFill>
                <a:srgbClr val="7F7F7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52400"/>
            <a:ext cx="1905000" cy="1905000"/>
          </a:xfrm>
          <a:prstGeom prst="rect">
            <a:avLst/>
          </a:prstGeom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2242230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8229600" cy="1066800"/>
          </a:xfrm>
        </p:spPr>
        <p:txBody>
          <a:bodyPr>
            <a:normAutofit/>
          </a:bodyPr>
          <a:lstStyle/>
          <a:p>
            <a:r>
              <a:rPr lang="en-US" altLang="zh-CN" dirty="0"/>
              <a:t>Common Mistakes in Simulation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Poor (pseudo) random number generators</a:t>
            </a:r>
          </a:p>
          <a:p>
            <a:pPr lvl="1"/>
            <a:r>
              <a:rPr lang="en-US" altLang="zh-CN" dirty="0">
                <a:solidFill>
                  <a:schemeClr val="tx1"/>
                </a:solidFill>
              </a:rPr>
              <a:t>Best to use well-known or well-understood generator</a:t>
            </a:r>
          </a:p>
          <a:p>
            <a:r>
              <a:rPr lang="en-US" altLang="zh-CN" dirty="0"/>
              <a:t>Improper selection of seeds for PRNG</a:t>
            </a:r>
          </a:p>
          <a:p>
            <a:pPr lvl="1"/>
            <a:r>
              <a:rPr lang="en-US" altLang="zh-CN" dirty="0">
                <a:solidFill>
                  <a:schemeClr val="tx1"/>
                </a:solidFill>
              </a:rPr>
              <a:t>Short periods;  same seeds for all streams</a:t>
            </a:r>
          </a:p>
          <a:p>
            <a:r>
              <a:rPr lang="en-US" altLang="zh-CN" dirty="0"/>
              <a:t>Inappropriate level of detail:</a:t>
            </a:r>
          </a:p>
          <a:p>
            <a:pPr lvl="1"/>
            <a:r>
              <a:rPr lang="en-US" altLang="zh-CN" dirty="0">
                <a:solidFill>
                  <a:schemeClr val="tx1"/>
                </a:solidFill>
              </a:rPr>
              <a:t>More detail </a:t>
            </a:r>
            <a:r>
              <a:rPr lang="en-US" altLang="zh-CN" dirty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r>
              <a:rPr lang="en-US" altLang="zh-CN" dirty="0">
                <a:solidFill>
                  <a:schemeClr val="tx1"/>
                </a:solidFill>
              </a:rPr>
              <a:t> more time </a:t>
            </a:r>
            <a:r>
              <a:rPr lang="en-US" altLang="zh-CN" dirty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r>
              <a:rPr lang="en-US" altLang="zh-CN" dirty="0">
                <a:solidFill>
                  <a:schemeClr val="tx1"/>
                </a:solidFill>
              </a:rPr>
              <a:t> more bugs </a:t>
            </a:r>
          </a:p>
          <a:p>
            <a:pPr lvl="1"/>
            <a:r>
              <a:rPr lang="en-US" altLang="zh-CN" dirty="0">
                <a:solidFill>
                  <a:schemeClr val="tx1"/>
                </a:solidFill>
              </a:rPr>
              <a:t>More parameters ≠ more accurate</a:t>
            </a:r>
          </a:p>
          <a:p>
            <a:r>
              <a:rPr lang="en-US" altLang="zh-CN" dirty="0"/>
              <a:t>Improperly handled initial conditions (warmup)</a:t>
            </a:r>
          </a:p>
          <a:p>
            <a:r>
              <a:rPr lang="en-US" altLang="zh-CN" dirty="0"/>
              <a:t>Improperly handled ending conditions (cooldown)</a:t>
            </a:r>
          </a:p>
          <a:p>
            <a:r>
              <a:rPr lang="en-US" altLang="zh-CN" dirty="0"/>
              <a:t>Run-length too short to achieve steady-state</a:t>
            </a:r>
          </a:p>
          <a:p>
            <a:pPr lvl="1"/>
            <a:r>
              <a:rPr lang="en-US" altLang="zh-CN" dirty="0">
                <a:solidFill>
                  <a:schemeClr val="tx1"/>
                </a:solidFill>
              </a:rPr>
              <a:t>Need proper output analysis, confidence intervals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7AA5164-F8B4-48EC-AB4A-3EE879BB6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31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Types of Simulations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Monte Carlo simulation</a:t>
            </a:r>
          </a:p>
          <a:p>
            <a:r>
              <a:rPr lang="en-US" altLang="zh-CN" dirty="0"/>
              <a:t>Time-stepped simulation</a:t>
            </a:r>
          </a:p>
          <a:p>
            <a:r>
              <a:rPr lang="en-US" altLang="zh-CN" dirty="0"/>
              <a:t>Trace-driven simulation</a:t>
            </a:r>
          </a:p>
          <a:p>
            <a:r>
              <a:rPr lang="en-US" altLang="zh-CN" dirty="0"/>
              <a:t>Discrete-event simulation</a:t>
            </a:r>
          </a:p>
          <a:p>
            <a:r>
              <a:rPr lang="en-US" altLang="zh-CN" dirty="0"/>
              <a:t>Continuous simulation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6106273B-65A8-4031-9753-7181775FA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19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Recap: Performance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77CCB58-E1AD-48A8-8744-6090F2F0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2819400" y="2249488"/>
            <a:ext cx="2514600" cy="64611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Lucida Sans" pitchFamily="34" charset="0"/>
              </a:rPr>
              <a:t>Performance Evaluation</a:t>
            </a: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1295400" y="3581400"/>
            <a:ext cx="2514600" cy="64611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Lucida Sans" pitchFamily="34" charset="0"/>
              </a:rPr>
              <a:t>Performance Measurement</a:t>
            </a:r>
          </a:p>
        </p:txBody>
      </p:sp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2743200" y="4953000"/>
            <a:ext cx="2514600" cy="3698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latin typeface="Lucida Sans" pitchFamily="34" charset="0"/>
              </a:rPr>
              <a:t>Analytic Modeling</a:t>
            </a:r>
          </a:p>
        </p:txBody>
      </p:sp>
      <p:sp>
        <p:nvSpPr>
          <p:cNvPr id="9222" name="Text Box 9"/>
          <p:cNvSpPr txBox="1">
            <a:spLocks noChangeArrowheads="1"/>
          </p:cNvSpPr>
          <p:nvPr/>
        </p:nvSpPr>
        <p:spPr bwMode="auto">
          <a:xfrm>
            <a:off x="5562600" y="4953000"/>
            <a:ext cx="2514600" cy="3698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Lucida Sans" pitchFamily="34" charset="0"/>
              </a:rPr>
              <a:t>Simulation</a:t>
            </a:r>
          </a:p>
        </p:txBody>
      </p:sp>
      <p:sp>
        <p:nvSpPr>
          <p:cNvPr id="9223" name="Line 11"/>
          <p:cNvSpPr>
            <a:spLocks noChangeShapeType="1"/>
          </p:cNvSpPr>
          <p:nvPr/>
        </p:nvSpPr>
        <p:spPr bwMode="auto">
          <a:xfrm flipH="1">
            <a:off x="2590800" y="28956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13"/>
          <p:cNvSpPr>
            <a:spLocks noChangeShapeType="1"/>
          </p:cNvSpPr>
          <p:nvPr/>
        </p:nvSpPr>
        <p:spPr bwMode="auto">
          <a:xfrm>
            <a:off x="4038600" y="28956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Text Box 14"/>
          <p:cNvSpPr txBox="1">
            <a:spLocks noChangeArrowheads="1"/>
          </p:cNvSpPr>
          <p:nvPr/>
        </p:nvSpPr>
        <p:spPr bwMode="auto">
          <a:xfrm>
            <a:off x="4267200" y="3581400"/>
            <a:ext cx="2514600" cy="64611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ea typeface="Gungsuh" pitchFamily="18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latin typeface="Lucida Sans" pitchFamily="34" charset="0"/>
              </a:rPr>
              <a:t>Performance Modeling</a:t>
            </a:r>
          </a:p>
        </p:txBody>
      </p:sp>
      <p:sp>
        <p:nvSpPr>
          <p:cNvPr id="9226" name="Line 15"/>
          <p:cNvSpPr>
            <a:spLocks noChangeShapeType="1"/>
          </p:cNvSpPr>
          <p:nvPr/>
        </p:nvSpPr>
        <p:spPr bwMode="auto">
          <a:xfrm flipH="1">
            <a:off x="4038600" y="42672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6"/>
          <p:cNvSpPr>
            <a:spLocks noChangeShapeType="1"/>
          </p:cNvSpPr>
          <p:nvPr/>
        </p:nvSpPr>
        <p:spPr bwMode="auto">
          <a:xfrm>
            <a:off x="5486400" y="4267200"/>
            <a:ext cx="1295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27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69115"/>
            <a:ext cx="8534400" cy="1202485"/>
          </a:xfrm>
        </p:spPr>
        <p:txBody>
          <a:bodyPr>
            <a:normAutofit fontScale="90000"/>
          </a:bodyPr>
          <a:lstStyle/>
          <a:p>
            <a:r>
              <a:rPr lang="en-CA" dirty="0"/>
              <a:t>Simulation Model Taxonomy (preview)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0A93A53-5C11-4ABD-BD5B-7E3029A47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object 36"/>
          <p:cNvSpPr/>
          <p:nvPr/>
        </p:nvSpPr>
        <p:spPr>
          <a:xfrm>
            <a:off x="228600" y="1371600"/>
            <a:ext cx="8534400" cy="533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2762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533400"/>
            <a:ext cx="8229600" cy="1066800"/>
          </a:xfrm>
        </p:spPr>
        <p:txBody>
          <a:bodyPr/>
          <a:lstStyle/>
          <a:p>
            <a:r>
              <a:rPr lang="en-CA" dirty="0"/>
              <a:t>Terminology (1 of 2)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>
            <a:normAutofit fontScale="92500"/>
          </a:bodyPr>
          <a:lstStyle/>
          <a:p>
            <a:r>
              <a:rPr lang="en-US" dirty="0"/>
              <a:t>A </a:t>
            </a:r>
            <a:r>
              <a:rPr lang="en-US" i="1" dirty="0"/>
              <a:t>system </a:t>
            </a:r>
            <a:r>
              <a:rPr lang="en-US" dirty="0"/>
              <a:t>is defined as a group of objects that  interact with each other to accomplish some purpose</a:t>
            </a:r>
          </a:p>
          <a:p>
            <a:pPr lvl="1"/>
            <a:r>
              <a:rPr lang="en-CA" dirty="0">
                <a:solidFill>
                  <a:schemeClr val="tx1"/>
                </a:solidFill>
              </a:rPr>
              <a:t>A computer system: CPU, memory, disk, bus, NIC</a:t>
            </a:r>
          </a:p>
          <a:p>
            <a:pPr lvl="1"/>
            <a:r>
              <a:rPr lang="en-CA" dirty="0">
                <a:solidFill>
                  <a:schemeClr val="tx1"/>
                </a:solidFill>
              </a:rPr>
              <a:t>An automobile factory: Machines, components parts </a:t>
            </a:r>
            <a:r>
              <a:rPr lang="en-US" dirty="0">
                <a:solidFill>
                  <a:schemeClr val="tx1"/>
                </a:solidFill>
              </a:rPr>
              <a:t>and workers operate jointly along assembly line</a:t>
            </a:r>
          </a:p>
          <a:p>
            <a:r>
              <a:rPr lang="en-US" dirty="0"/>
              <a:t>A system is often affected by changes occurring outside the system: system environment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Hair salon: arrival of customers</a:t>
            </a:r>
            <a:endParaRPr lang="en-CA" dirty="0">
              <a:solidFill>
                <a:schemeClr val="tx1"/>
              </a:solidFill>
            </a:endParaRPr>
          </a:p>
          <a:p>
            <a:pPr lvl="1"/>
            <a:r>
              <a:rPr lang="en-CA" dirty="0">
                <a:solidFill>
                  <a:schemeClr val="tx1"/>
                </a:solidFill>
              </a:rPr>
              <a:t>Warehouse: arrival of shipments, fulfilling of orders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Effect of supply on demand: relationship between factory output from supplier and consumption by customers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8487545-DEFF-4F68-A358-D9C6E38AC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3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609600"/>
            <a:ext cx="8229600" cy="1066800"/>
          </a:xfrm>
        </p:spPr>
        <p:txBody>
          <a:bodyPr/>
          <a:lstStyle/>
          <a:p>
            <a:r>
              <a:rPr lang="en-CA" dirty="0"/>
              <a:t>Terminology (2 of 2)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>
            <a:normAutofit fontScale="92500"/>
          </a:bodyPr>
          <a:lstStyle/>
          <a:p>
            <a:r>
              <a:rPr lang="en-CA" dirty="0"/>
              <a:t>Entity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An object of interest in the system: Machines in factory</a:t>
            </a:r>
          </a:p>
          <a:p>
            <a:r>
              <a:rPr lang="en-CA" dirty="0"/>
              <a:t>Attribute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property of an entity: speed, capacity, failure rate</a:t>
            </a:r>
          </a:p>
          <a:p>
            <a:r>
              <a:rPr lang="en-CA" dirty="0"/>
              <a:t>State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 collection of variables that describe the system in any time: status of machine </a:t>
            </a:r>
            <a:r>
              <a:rPr lang="en-CA" dirty="0">
                <a:solidFill>
                  <a:schemeClr val="tx1"/>
                </a:solidFill>
              </a:rPr>
              <a:t>(busy, idle, down,…)</a:t>
            </a:r>
          </a:p>
          <a:p>
            <a:r>
              <a:rPr lang="en-CA" dirty="0"/>
              <a:t>Event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An instantaneous occurrence that might change the state of the system: </a:t>
            </a:r>
            <a:r>
              <a:rPr lang="en-CA" dirty="0">
                <a:solidFill>
                  <a:schemeClr val="tx1"/>
                </a:solidFill>
              </a:rPr>
              <a:t>breakdown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F77BBD5-3B5B-4EE9-95B7-FC7DEF5EA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5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Simulation Modeling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171688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Develop a simulation program that implements a computational model of the system of interest</a:t>
            </a:r>
          </a:p>
          <a:p>
            <a:pPr eaLnBrk="1" hangingPunct="1"/>
            <a:r>
              <a:rPr lang="en-US" altLang="en-US" dirty="0"/>
              <a:t>Run the simulation program and use the data collected to estimate the performance measures of interest (often involves the use of randomization)</a:t>
            </a:r>
          </a:p>
          <a:p>
            <a:pPr eaLnBrk="1" hangingPunct="1"/>
            <a:r>
              <a:rPr lang="en-US" altLang="en-US" dirty="0"/>
              <a:t>A system can be studied at an arbitrary level of detail</a:t>
            </a:r>
          </a:p>
          <a:p>
            <a:pPr eaLnBrk="1" hangingPunct="1"/>
            <a:r>
              <a:rPr lang="en-US" altLang="en-US" dirty="0" smtClean="0"/>
              <a:t>Quote </a:t>
            </a:r>
            <a:r>
              <a:rPr lang="en-US" altLang="en-US" dirty="0"/>
              <a:t>of the day: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8E5973F-21DA-4D4B-B6E5-FD405E537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29CDFB3-BDDE-4E1A-A611-6468597E8C6C}"/>
              </a:ext>
            </a:extLst>
          </p:cNvPr>
          <p:cNvSpPr txBox="1"/>
          <p:nvPr/>
        </p:nvSpPr>
        <p:spPr>
          <a:xfrm flipH="1">
            <a:off x="1524000" y="5410200"/>
            <a:ext cx="6063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/>
              <a:t>“The hardest part about simulation is deciding what NOT to model.”                  </a:t>
            </a:r>
            <a:r>
              <a:rPr lang="en-CA" sz="2400" dirty="0"/>
              <a:t>- Moe Lavigne, Stentor, Summer 1995 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740775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685800"/>
            <a:ext cx="8229600" cy="1066800"/>
          </a:xfrm>
        </p:spPr>
        <p:txBody>
          <a:bodyPr/>
          <a:lstStyle/>
          <a:p>
            <a:r>
              <a:rPr lang="en-CA" dirty="0"/>
              <a:t>Advantages of Simulation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New policies and procedures can be explored without disrupting the ongoing operation of the real </a:t>
            </a:r>
            <a:r>
              <a:rPr lang="en-CA" dirty="0"/>
              <a:t>system</a:t>
            </a:r>
          </a:p>
          <a:p>
            <a:r>
              <a:rPr lang="en-US" dirty="0"/>
              <a:t>New designs can be tested without committing resources for their </a:t>
            </a:r>
            <a:r>
              <a:rPr lang="en-CA" dirty="0"/>
              <a:t>acquisition</a:t>
            </a:r>
          </a:p>
          <a:p>
            <a:r>
              <a:rPr lang="en-US" dirty="0"/>
              <a:t>Time can be compressed or expanded to allow for a speed-up or slow-down of the phenomenon under study</a:t>
            </a:r>
          </a:p>
          <a:p>
            <a:r>
              <a:rPr lang="en-US" dirty="0"/>
              <a:t>Insight can be obtained about the interactions of variables, and which ones have the most impact on system performance</a:t>
            </a:r>
            <a:endParaRPr lang="en-CA" dirty="0"/>
          </a:p>
          <a:p>
            <a:r>
              <a:rPr lang="en-US" dirty="0"/>
              <a:t>Can obtain answers to “What if…” questions</a:t>
            </a:r>
            <a:endParaRPr lang="en-CA" dirty="0"/>
          </a:p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47F196-AEA7-4089-9B3C-479C1BE92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26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CA" dirty="0"/>
              <a:t>Disadvantages of Simulation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Model building requires special training</a:t>
            </a:r>
          </a:p>
          <a:p>
            <a:pPr lvl="1"/>
            <a:r>
              <a:rPr lang="en-CA" dirty="0">
                <a:solidFill>
                  <a:schemeClr val="tx1"/>
                </a:solidFill>
              </a:rPr>
              <a:t>An important role for courses like CPSC 531!!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Vendors of simulation software have been actively developing packages that contain models that only </a:t>
            </a:r>
            <a:r>
              <a:rPr lang="en-CA" dirty="0">
                <a:solidFill>
                  <a:schemeClr val="tx1"/>
                </a:solidFill>
              </a:rPr>
              <a:t>need input (templates), which simplifies things for users</a:t>
            </a:r>
          </a:p>
          <a:p>
            <a:r>
              <a:rPr lang="en-US" dirty="0"/>
              <a:t>Simulation results can be difficult to interpret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Need proper statistical interpretation for output analysis</a:t>
            </a:r>
          </a:p>
          <a:p>
            <a:r>
              <a:rPr lang="en-US" dirty="0"/>
              <a:t>Simulation modeling and analysis can be time- </a:t>
            </a:r>
            <a:r>
              <a:rPr lang="en-CA" dirty="0"/>
              <a:t>consuming and expensive, both for the modeler, as well as in compute time (if not done judiciously)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1003A8D-8117-46D2-9C71-629E3849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35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Simulation Is Not Appropriate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the problem can be solved by common </a:t>
            </a:r>
            <a:r>
              <a:rPr lang="en-CA" dirty="0"/>
              <a:t>sense</a:t>
            </a:r>
          </a:p>
          <a:p>
            <a:r>
              <a:rPr lang="en-US" dirty="0"/>
              <a:t>When the problem can be solved analytically</a:t>
            </a:r>
          </a:p>
          <a:p>
            <a:r>
              <a:rPr lang="en-US" dirty="0"/>
              <a:t>When it is easier to perform direct experiments</a:t>
            </a:r>
          </a:p>
          <a:p>
            <a:r>
              <a:rPr lang="en-US" dirty="0"/>
              <a:t>When cost of simulations exceeds (expected) savings for the real system</a:t>
            </a:r>
          </a:p>
          <a:p>
            <a:r>
              <a:rPr lang="en-US" dirty="0"/>
              <a:t>When system behavior is too complex (e.g., humans)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217FBEF-0BE2-4D90-9B3B-FA8124E08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5117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594</Words>
  <Application>Microsoft Office PowerPoint</Application>
  <PresentationFormat>On-screen Show (4:3)</PresentationFormat>
  <Paragraphs>82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Data Modeling and Simulation</vt:lpstr>
      <vt:lpstr>Recap: Performance Evaluation</vt:lpstr>
      <vt:lpstr>Simulation Model Taxonomy (preview)</vt:lpstr>
      <vt:lpstr>Terminology (1 of 2)</vt:lpstr>
      <vt:lpstr>Terminology (2 of 2)</vt:lpstr>
      <vt:lpstr>Simulation Modeling</vt:lpstr>
      <vt:lpstr>Advantages of Simulation</vt:lpstr>
      <vt:lpstr>Disadvantages of Simulation</vt:lpstr>
      <vt:lpstr>When Simulation Is Not Appropriate</vt:lpstr>
      <vt:lpstr>Common Mistakes in Simulation</vt:lpstr>
      <vt:lpstr>Types of Simulations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 and Simulation</dc:title>
  <dc:creator>USER</dc:creator>
  <cp:lastModifiedBy>USER</cp:lastModifiedBy>
  <cp:revision>1</cp:revision>
  <dcterms:created xsi:type="dcterms:W3CDTF">2006-08-16T00:00:00Z</dcterms:created>
  <dcterms:modified xsi:type="dcterms:W3CDTF">2024-10-20T04:19:16Z</dcterms:modified>
</cp:coreProperties>
</file>